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6A9A7C8-7B2A-4CD0-8FF4-D4086A69DB8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D53DCA-AE22-461D-8B3B-261837E24E1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8130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9A7C8-7B2A-4CD0-8FF4-D4086A69DB8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944159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9A7C8-7B2A-4CD0-8FF4-D4086A69DB8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420342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A9A7C8-7B2A-4CD0-8FF4-D4086A69DB8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343936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A9A7C8-7B2A-4CD0-8FF4-D4086A69DB8D}" type="datetimeFigureOut">
              <a:rPr lang="en-US" smtClean="0"/>
              <a:t>5/28/2017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D53DCA-AE22-461D-8B3B-261837E24E1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6304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A9A7C8-7B2A-4CD0-8FF4-D4086A69DB8D}"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2066361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A9A7C8-7B2A-4CD0-8FF4-D4086A69DB8D}" type="datetimeFigureOut">
              <a:rPr lang="en-US" smtClean="0"/>
              <a:t>5/28/2017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83654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A9A7C8-7B2A-4CD0-8FF4-D4086A69DB8D}" type="datetimeFigureOut">
              <a:rPr lang="en-US" smtClean="0"/>
              <a:t>5/28/2017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326839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6A9A7C8-7B2A-4CD0-8FF4-D4086A69DB8D}" type="datetimeFigureOut">
              <a:rPr lang="en-US" smtClean="0"/>
              <a:t>5/28/2017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262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6A9A7C8-7B2A-4CD0-8FF4-D4086A69DB8D}" type="datetimeFigureOut">
              <a:rPr lang="en-US" smtClean="0"/>
              <a:t>5/28/2017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CD53DCA-AE22-461D-8B3B-261837E24E1A}" type="slidenum">
              <a:rPr lang="en-US" smtClean="0"/>
              <a:t>‹#›</a:t>
            </a:fld>
            <a:endParaRPr lang="en-US"/>
          </a:p>
        </p:txBody>
      </p:sp>
    </p:spTree>
    <p:extLst>
      <p:ext uri="{BB962C8B-B14F-4D97-AF65-F5344CB8AC3E}">
        <p14:creationId xmlns:p14="http://schemas.microsoft.com/office/powerpoint/2010/main" val="8073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6A9A7C8-7B2A-4CD0-8FF4-D4086A69DB8D}" type="datetimeFigureOut">
              <a:rPr lang="en-US" smtClean="0"/>
              <a:t>5/28/2017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D53DCA-AE22-461D-8B3B-261837E24E1A}" type="slidenum">
              <a:rPr lang="en-US" smtClean="0"/>
              <a:t>‹#›</a:t>
            </a:fld>
            <a:endParaRPr lang="en-US"/>
          </a:p>
        </p:txBody>
      </p:sp>
    </p:spTree>
    <p:extLst>
      <p:ext uri="{BB962C8B-B14F-4D97-AF65-F5344CB8AC3E}">
        <p14:creationId xmlns:p14="http://schemas.microsoft.com/office/powerpoint/2010/main" val="1458016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6A9A7C8-7B2A-4CD0-8FF4-D4086A69DB8D}" type="datetimeFigureOut">
              <a:rPr lang="en-US" smtClean="0"/>
              <a:t>5/28/2017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8CD53DCA-AE22-461D-8B3B-261837E24E1A}"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3790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Digital Works and Copyright challenges</a:t>
            </a:r>
          </a:p>
        </p:txBody>
      </p:sp>
    </p:spTree>
    <p:extLst>
      <p:ext uri="{BB962C8B-B14F-4D97-AF65-F5344CB8AC3E}">
        <p14:creationId xmlns:p14="http://schemas.microsoft.com/office/powerpoint/2010/main" val="359801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Rights Management (DRM)</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400" dirty="0"/>
              <a:t>The purpose of DRM technology is to help to ward off continued piracy of copyrighted work. However, DRM technologies are controversial and are the subject of debate.  </a:t>
            </a:r>
          </a:p>
          <a:p>
            <a:pPr>
              <a:buFont typeface="Wingdings" panose="05000000000000000000" pitchFamily="2" charset="2"/>
              <a:buChar char="Ø"/>
            </a:pPr>
            <a:r>
              <a:rPr lang="en-US" sz="2400" dirty="0"/>
              <a:t>While not required, many companies choose to implement this technology.</a:t>
            </a:r>
          </a:p>
          <a:p>
            <a:pPr>
              <a:buFont typeface="Wingdings" panose="05000000000000000000" pitchFamily="2" charset="2"/>
              <a:buChar char="Ø"/>
            </a:pPr>
            <a:r>
              <a:rPr lang="en-US" sz="2400" dirty="0"/>
              <a:t>Example: Users are not able to view books on different eBook devices due to DRM controls.</a:t>
            </a:r>
          </a:p>
          <a:p>
            <a:pPr marL="0" indent="0">
              <a:buNone/>
            </a:pPr>
            <a:endParaRPr lang="en-US" dirty="0"/>
          </a:p>
        </p:txBody>
      </p:sp>
    </p:spTree>
    <p:extLst>
      <p:ext uri="{BB962C8B-B14F-4D97-AF65-F5344CB8AC3E}">
        <p14:creationId xmlns:p14="http://schemas.microsoft.com/office/powerpoint/2010/main" val="1569495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E-books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E-book Sales have increased from 10% of yearly book sales in 2011 to 30% of all book sales in 2013.</a:t>
            </a:r>
          </a:p>
          <a:p>
            <a:pPr>
              <a:buFont typeface="Wingdings" panose="05000000000000000000" pitchFamily="2" charset="2"/>
              <a:buChar char="Ø"/>
            </a:pPr>
            <a:r>
              <a:rPr lang="en-US" sz="2400" dirty="0"/>
              <a:t>Some publishers have criticized DRM controls because they prevent consumers from fully enjoying the e-book experience.  For example, you cannot download a digital version of the print book unless you pay again. </a:t>
            </a:r>
          </a:p>
          <a:p>
            <a:pPr>
              <a:buFont typeface="Wingdings" panose="05000000000000000000" pitchFamily="2" charset="2"/>
              <a:buChar char="Ø"/>
            </a:pPr>
            <a:r>
              <a:rPr lang="en-US" sz="2400" dirty="0"/>
              <a:t>There are publishers who have stopped using DRM controls. For example, </a:t>
            </a:r>
            <a:r>
              <a:rPr lang="en-US" sz="2400" i="1" dirty="0"/>
              <a:t>Harry Potter </a:t>
            </a:r>
            <a:r>
              <a:rPr lang="en-US" sz="2400" dirty="0"/>
              <a:t> author, J.K. Rowling, sells her e-books DRM free so that users can read them on any device.  Note that the piracy of these books has declined by 25% since the DRM controls were dropped in 2012.</a:t>
            </a:r>
          </a:p>
          <a:p>
            <a:pPr marL="0" indent="0">
              <a:buNone/>
            </a:pPr>
            <a:r>
              <a:rPr lang="en-US" sz="2400" dirty="0"/>
              <a:t> </a:t>
            </a:r>
            <a:endParaRPr lang="en-US" sz="2400" i="1" dirty="0"/>
          </a:p>
        </p:txBody>
      </p:sp>
    </p:spTree>
    <p:extLst>
      <p:ext uri="{BB962C8B-B14F-4D97-AF65-F5344CB8AC3E}">
        <p14:creationId xmlns:p14="http://schemas.microsoft.com/office/powerpoint/2010/main" val="1935954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iTunes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When the iTunes music store started in 2003, Apple was required to sell its music with DRM controls. This meant that users could not play the music on any device that they chose. </a:t>
            </a:r>
          </a:p>
          <a:p>
            <a:pPr>
              <a:buFont typeface="Wingdings" panose="05000000000000000000" pitchFamily="2" charset="2"/>
              <a:buChar char="Ø"/>
            </a:pPr>
            <a:r>
              <a:rPr lang="en-US" sz="2400" dirty="0"/>
              <a:t>In February of 2007, Apple CEO, Steve Jobs, wrote an open letter to the industry where he urged the music publishers to let iTunes sell the music without the DRM controls. </a:t>
            </a:r>
          </a:p>
          <a:p>
            <a:pPr>
              <a:buFont typeface="Wingdings" panose="05000000000000000000" pitchFamily="2" charset="2"/>
              <a:buChar char="Ø"/>
            </a:pPr>
            <a:r>
              <a:rPr lang="en-US" sz="2400" dirty="0"/>
              <a:t>Once the DRM controls were removed in 2007, the market exploded. </a:t>
            </a:r>
          </a:p>
        </p:txBody>
      </p:sp>
    </p:spTree>
    <p:extLst>
      <p:ext uri="{BB962C8B-B14F-4D97-AF65-F5344CB8AC3E}">
        <p14:creationId xmlns:p14="http://schemas.microsoft.com/office/powerpoint/2010/main" val="336876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Radio</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This new technology presents the challenge of fixing royalty rates for streaming music online. </a:t>
            </a:r>
          </a:p>
          <a:p>
            <a:pPr>
              <a:buFont typeface="Wingdings" panose="05000000000000000000" pitchFamily="2" charset="2"/>
              <a:buChar char="Ø"/>
            </a:pPr>
            <a:r>
              <a:rPr lang="en-US" sz="2400" dirty="0"/>
              <a:t>The Copyright Royalty Board (CRB) which consists of a three judge panel, is responsible for setting the rates.  Currently, a different rate is applied for satellite and cable music v. streaming music online. While Sirius radio pays 8% of its revenue to artists and record companies, Pandora claims a rate of 44% of its revenue.</a:t>
            </a:r>
          </a:p>
        </p:txBody>
      </p:sp>
    </p:spTree>
    <p:extLst>
      <p:ext uri="{BB962C8B-B14F-4D97-AF65-F5344CB8AC3E}">
        <p14:creationId xmlns:p14="http://schemas.microsoft.com/office/powerpoint/2010/main" val="1803557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Radio Fairness Act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In 2012, to level the playing field between the rates set for streaming music online and for music played over satellite radio, Pandora pushed for the Internet Radio Fairness Act. This act would have made the rates the same for both arenas.</a:t>
            </a:r>
          </a:p>
          <a:p>
            <a:pPr>
              <a:buFont typeface="Wingdings" panose="05000000000000000000" pitchFamily="2" charset="2"/>
              <a:buChar char="Ø"/>
            </a:pPr>
            <a:r>
              <a:rPr lang="en-US" sz="2400" dirty="0"/>
              <a:t>This bill was opposed by music artists and many copyright experts.</a:t>
            </a:r>
          </a:p>
          <a:p>
            <a:pPr>
              <a:buFont typeface="Wingdings" panose="05000000000000000000" pitchFamily="2" charset="2"/>
              <a:buChar char="Ø"/>
            </a:pPr>
            <a:r>
              <a:rPr lang="en-US" sz="2400" dirty="0"/>
              <a:t>Pandora stopped efforts to push this bill through and instead, Pandora petitioned the CRB to reduce the current statutory rate of 14 cents per 100 songs to 11 cents per 100 songs to start in 2016. </a:t>
            </a:r>
          </a:p>
          <a:p>
            <a:pPr>
              <a:buFont typeface="Wingdings" panose="05000000000000000000" pitchFamily="2" charset="2"/>
              <a:buChar char="Ø"/>
            </a:pPr>
            <a:r>
              <a:rPr lang="en-US" sz="2400" dirty="0"/>
              <a:t>In 2015, the CRB decided that online radio firms would have to pay </a:t>
            </a:r>
            <a:r>
              <a:rPr lang="en-US" sz="2400" i="1" dirty="0"/>
              <a:t>17 cents per 100 plays of songs through the year 2020.</a:t>
            </a:r>
          </a:p>
        </p:txBody>
      </p:sp>
    </p:spTree>
    <p:extLst>
      <p:ext uri="{BB962C8B-B14F-4D97-AF65-F5344CB8AC3E}">
        <p14:creationId xmlns:p14="http://schemas.microsoft.com/office/powerpoint/2010/main" val="936212235"/>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105</TotalTime>
  <Words>485</Words>
  <Application>Microsoft Office PowerPoint</Application>
  <PresentationFormat>Widescreen</PresentationFormat>
  <Paragraphs>23</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Calibri Light</vt:lpstr>
      <vt:lpstr>Wingdings</vt:lpstr>
      <vt:lpstr>Retrospect</vt:lpstr>
      <vt:lpstr>Copyright</vt:lpstr>
      <vt:lpstr>Digital Rights Management (DRM)</vt:lpstr>
      <vt:lpstr>E-books</vt:lpstr>
      <vt:lpstr>iTunes</vt:lpstr>
      <vt:lpstr>Internet Radio</vt:lpstr>
      <vt:lpstr>Internet Radio Fairness 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12</cp:revision>
  <dcterms:created xsi:type="dcterms:W3CDTF">2017-05-28T19:54:50Z</dcterms:created>
  <dcterms:modified xsi:type="dcterms:W3CDTF">2017-05-28T21:40:00Z</dcterms:modified>
</cp:coreProperties>
</file>